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70" r:id="rId3"/>
    <p:sldId id="279" r:id="rId4"/>
    <p:sldId id="280" r:id="rId5"/>
    <p:sldId id="281" r:id="rId6"/>
    <p:sldId id="282" r:id="rId7"/>
    <p:sldId id="283" r:id="rId8"/>
    <p:sldId id="284" r:id="rId9"/>
    <p:sldId id="259" r:id="rId10"/>
    <p:sldId id="268" r:id="rId11"/>
    <p:sldId id="276" r:id="rId12"/>
    <p:sldId id="277" r:id="rId13"/>
    <p:sldId id="285" r:id="rId14"/>
    <p:sldId id="286" r:id="rId15"/>
    <p:sldId id="289" r:id="rId16"/>
    <p:sldId id="291" r:id="rId17"/>
    <p:sldId id="287" r:id="rId18"/>
    <p:sldId id="290" r:id="rId19"/>
    <p:sldId id="293" r:id="rId20"/>
    <p:sldId id="29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2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0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A785B-D11D-476E-8FE3-B9A32AAEF3ED}" type="datetimeFigureOut">
              <a:rPr lang="ru-RU" smtClean="0"/>
              <a:t>11.11.2013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BAD6D-9C3B-46AE-9ED7-53C2ADD3C8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6EEAB-DFFE-48A0-95F8-1347266830D1}" type="datetimeFigureOut">
              <a:rPr lang="ru-RU" noProof="0" smtClean="0"/>
              <a:t>11.11.2013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C1AB1-D682-4F2C-8579-D9DF0DCC073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t>11.11.2013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t>11.11.2013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pPr/>
              <a:t>11.11.2013</a:t>
            </a:fld>
            <a:endParaRPr lang="ru-RU" noProof="0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3174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t>11.11.2013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t>11.11.2013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t>11.11.2013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Раздел «Лето»: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Раздел «Осень»: заголовок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Раздел «Зима»: заголовок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t>11.11.2013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t>11.11.2013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ru-RU" noProof="0" smtClean="0"/>
              <a:t>11.11.2013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1BD3024-A370-4736-A073-CFE51D74BDB4}" type="datetimeFigureOut">
              <a:rPr lang="ru-RU" noProof="0" smtClean="0"/>
              <a:pPr/>
              <a:t>11.11.2013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E3DCFCC-8C7B-4574-91B2-C3342261C6C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>
              <a:lnSpc>
                <a:spcPct val="80000"/>
              </a:lnSpc>
              <a:spcBef>
                <a:spcPts val="1"/>
              </a:spcBef>
              <a:buNone/>
            </a:pPr>
            <a:r>
              <a:rPr lang="ru-RU" sz="6600" b="0" i="0" baseline="0" dirty="0" smtClean="0">
                <a:solidFill>
                  <a:schemeClr val="tx1"/>
                </a:solidFill>
                <a:latin typeface="Constantia"/>
                <a:ea typeface="+mj-ea"/>
                <a:cs typeface="+mj-cs"/>
              </a:rPr>
              <a:t>Что такое</a:t>
            </a:r>
            <a:r>
              <a:rPr lang="ru-RU" sz="6600" b="0" i="0" dirty="0" smtClean="0">
                <a:solidFill>
                  <a:schemeClr val="tx1"/>
                </a:solidFill>
                <a:latin typeface="Constantia"/>
                <a:ea typeface="+mj-ea"/>
                <a:cs typeface="+mj-cs"/>
              </a:rPr>
              <a:t> год?</a:t>
            </a:r>
            <a:endParaRPr lang="ru-RU" sz="6600" b="0" i="0" baseline="0" dirty="0">
              <a:solidFill>
                <a:schemeClr val="tx1"/>
              </a:solidFill>
              <a:latin typeface="Constantia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3360" y="4198619"/>
            <a:ext cx="6583680" cy="1097278"/>
          </a:xfrm>
        </p:spPr>
        <p:txBody>
          <a:bodyPr/>
          <a:lstStyle/>
          <a:p>
            <a:pPr marL="0" indent="0" algn="ctr">
              <a:spcBef>
                <a:spcPts val="12"/>
              </a:spcBef>
              <a:buNone/>
            </a:pPr>
            <a:endParaRPr lang="ru-RU" sz="2000" b="0" i="0" dirty="0"/>
          </a:p>
        </p:txBody>
      </p:sp>
    </p:spTree>
    <p:extLst>
      <p:ext uri="{BB962C8B-B14F-4D97-AF65-F5344CB8AC3E}">
        <p14:creationId xmlns:p14="http://schemas.microsoft.com/office/powerpoint/2010/main" val="26140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каждом месяце разное количество дней.  Зима.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4200" y="2057399"/>
            <a:ext cx="3530600" cy="868681"/>
          </a:xfrm>
        </p:spPr>
        <p:txBody>
          <a:bodyPr/>
          <a:lstStyle/>
          <a:p>
            <a:r>
              <a:rPr lang="ru-RU" dirty="0" smtClean="0"/>
              <a:t>Декабрь  (31 день)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6900" y="2926080"/>
            <a:ext cx="3530600" cy="34747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178299" y="2057399"/>
            <a:ext cx="7790695" cy="868681"/>
          </a:xfrm>
        </p:spPr>
        <p:txBody>
          <a:bodyPr/>
          <a:lstStyle/>
          <a:p>
            <a:r>
              <a:rPr lang="ru-RU" dirty="0" smtClean="0"/>
              <a:t>Январь  (31 день)                         Февраль  (28, 29  дней)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203700" y="2926080"/>
            <a:ext cx="3848100" cy="34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http://stat17.privet.ru/lr/092f7319c5499496de24cfb690a239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2921000"/>
            <a:ext cx="3844925" cy="349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stat11.privet.ru/lr/082cdf1d0b12a40d1801173ce2aff5f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2921000"/>
            <a:ext cx="3791295" cy="349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amic.ru/images/gallery_10-2010/640.4789777_Utro_tumanno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095" y="2921000"/>
            <a:ext cx="3935900" cy="349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53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536902"/>
            <a:ext cx="12157872" cy="1097280"/>
          </a:xfrm>
        </p:spPr>
        <p:txBody>
          <a:bodyPr>
            <a:normAutofit/>
          </a:bodyPr>
          <a:lstStyle/>
          <a:p>
            <a:r>
              <a:rPr lang="ru-RU" dirty="0"/>
              <a:t>За зимой приходит весна, когда тает снег и природа пробуждается от долгого сна. Весенние </a:t>
            </a:r>
            <a:r>
              <a:rPr lang="ru-RU" dirty="0" smtClean="0"/>
              <a:t>месяцы</a:t>
            </a:r>
            <a:endParaRPr lang="ru-RU" dirty="0"/>
          </a:p>
        </p:txBody>
      </p:sp>
      <p:pic>
        <p:nvPicPr>
          <p:cNvPr id="8194" name="Picture 2" descr="http://s4.live4fun.ru/pictures/s3img_5342994_3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3106735"/>
            <a:ext cx="3806825" cy="354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skazki-chudu.ru/Pchelki/P4elk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3106734"/>
            <a:ext cx="4000500" cy="354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mg0.liveinternet.ru/images/attach/c/8/99/42/99042318_3571750_0b17e5bfdde2e37b42dec081a29db7c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3106735"/>
            <a:ext cx="4144173" cy="354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2300" y="2425700"/>
            <a:ext cx="11029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+mj-lt"/>
              </a:rPr>
              <a:t>Март (31 день)                          Апрель (30 дней)                             Май (31 день)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371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00" y="355600"/>
            <a:ext cx="11798300" cy="1841500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dirty="0"/>
              <a:t>Солнышко греет жарче, кругом все зелено, так на смену  весне приходит лето. Летние месяцы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6108700" cy="868681"/>
          </a:xfrm>
        </p:spPr>
        <p:txBody>
          <a:bodyPr/>
          <a:lstStyle/>
          <a:p>
            <a:r>
              <a:rPr lang="ru-RU" dirty="0" smtClean="0"/>
              <a:t>Июнь (30 дней)                Июль (31 день)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178798" y="2057399"/>
            <a:ext cx="3263902" cy="868681"/>
          </a:xfrm>
        </p:spPr>
        <p:txBody>
          <a:bodyPr/>
          <a:lstStyle/>
          <a:p>
            <a:r>
              <a:rPr lang="ru-RU" dirty="0" smtClean="0"/>
              <a:t>         Август 31 (день)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i2.2photo.ru/medium/p/s/2200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967040"/>
            <a:ext cx="3848100" cy="344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g0.liveinternet.ru/images/attach/c/5/85/660/85660222_large_690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4" y="2971044"/>
            <a:ext cx="4149725" cy="341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mg1.liveinternet.ru/images/attach/c/0/47/667/47667186_6d30394Gorinov_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799" y="2971044"/>
            <a:ext cx="3733798" cy="341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40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2302"/>
            <a:ext cx="11976100" cy="109728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dirty="0"/>
              <a:t>Вот птицы потянулись на юг, листва стала опадать с деревьев, значит пришла осень. Осенние месяцы - </a:t>
            </a:r>
            <a:r>
              <a:rPr lang="ru-RU" dirty="0">
                <a:solidFill>
                  <a:srgbClr val="993300"/>
                </a:solidFill>
              </a:rPr>
              <a:t/>
            </a:r>
            <a:br>
              <a:rPr lang="ru-RU" dirty="0">
                <a:solidFill>
                  <a:srgbClr val="993300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501" y="2057399"/>
            <a:ext cx="7061198" cy="868681"/>
          </a:xfrm>
        </p:spPr>
        <p:txBody>
          <a:bodyPr/>
          <a:lstStyle/>
          <a:p>
            <a:r>
              <a:rPr lang="ru-RU" dirty="0" smtClean="0"/>
              <a:t>Сентябрь (30 дней)              Октябрь (31 день)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128000" y="2057399"/>
            <a:ext cx="2997200" cy="868681"/>
          </a:xfrm>
        </p:spPr>
        <p:txBody>
          <a:bodyPr/>
          <a:lstStyle/>
          <a:p>
            <a:r>
              <a:rPr lang="ru-RU" dirty="0" smtClean="0"/>
              <a:t>Ноябрь (30 дней)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www.stihi.ru/pics/2011/09/03/33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997200"/>
            <a:ext cx="3616325" cy="344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img1.liveinternet.ru/images/attach/c/0/35/548/35548531_oktyab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1" y="2997200"/>
            <a:ext cx="3860800" cy="344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s44.radikal.ru/i106/0910/a2/91ba29baf26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699" y="3013075"/>
            <a:ext cx="4203701" cy="341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39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каждом месяце по 4 недели (+ 2-3 дня).</a:t>
            </a:r>
            <a:endParaRPr lang="ru-RU" dirty="0"/>
          </a:p>
        </p:txBody>
      </p:sp>
      <p:pic>
        <p:nvPicPr>
          <p:cNvPr id="3076" name="Picture 4" descr="http://i.piccy.kiev.ua/i2/f3/71/1675a5e87390b5f1f188971af44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2" t="69990" r="5515" b="3819"/>
          <a:stretch/>
        </p:blipFill>
        <p:spPr bwMode="auto">
          <a:xfrm>
            <a:off x="1446355" y="1701800"/>
            <a:ext cx="9040090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94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каждой неделе 7 дней (суток) </a:t>
            </a:r>
            <a:endParaRPr lang="ru-RU" dirty="0"/>
          </a:p>
        </p:txBody>
      </p:sp>
      <p:pic>
        <p:nvPicPr>
          <p:cNvPr id="3" name="Picture 4" descr="http://www.schoolpress.ru/upload/iblock/51e/1826%20raz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0" r="74668" b="55984"/>
          <a:stretch/>
        </p:blipFill>
        <p:spPr bwMode="auto">
          <a:xfrm>
            <a:off x="130165" y="1727200"/>
            <a:ext cx="6245236" cy="513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69100" y="1885434"/>
            <a:ext cx="42291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4000" dirty="0" smtClean="0">
                <a:latin typeface="+mj-lt"/>
              </a:rPr>
              <a:t>Понедельник</a:t>
            </a:r>
            <a:endParaRPr lang="ru-RU" sz="4000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>
                <a:latin typeface="+mj-lt"/>
              </a:rPr>
              <a:t>Вторник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>
                <a:latin typeface="+mj-lt"/>
              </a:rPr>
              <a:t>Среда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>
                <a:latin typeface="+mj-lt"/>
              </a:rPr>
              <a:t>Четверг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>
                <a:latin typeface="+mj-lt"/>
              </a:rPr>
              <a:t>Пятница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>
                <a:latin typeface="+mj-lt"/>
              </a:rPr>
              <a:t>Суббота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>
                <a:latin typeface="+mj-lt"/>
              </a:rPr>
              <a:t>Воскресенье </a:t>
            </a:r>
            <a:endParaRPr lang="ru-RU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617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00" y="562302"/>
            <a:ext cx="11938000" cy="1097280"/>
          </a:xfrm>
        </p:spPr>
        <p:txBody>
          <a:bodyPr anchor="ctr">
            <a:normAutofit/>
          </a:bodyPr>
          <a:lstStyle/>
          <a:p>
            <a:r>
              <a:rPr lang="ru-RU" dirty="0" smtClean="0"/>
              <a:t>Когда мы говорим о днях, мы подразумеваем –сутки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27000" y="2273300"/>
            <a:ext cx="4673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>
                <a:latin typeface="+mj-lt"/>
              </a:rPr>
              <a:t>Продолжительность одного оборота земного шара вокруг своей оси равна суткам</a:t>
            </a:r>
            <a:r>
              <a:rPr lang="ru-RU" sz="2000" dirty="0" smtClean="0">
                <a:latin typeface="+mj-lt"/>
              </a:rPr>
              <a:t>.</a:t>
            </a:r>
          </a:p>
          <a:p>
            <a:endParaRPr lang="ru-RU" sz="2000" dirty="0">
              <a:latin typeface="+mj-lt"/>
            </a:endParaRPr>
          </a:p>
          <a:p>
            <a:endParaRPr lang="ru-RU" sz="2000" dirty="0" smtClean="0">
              <a:latin typeface="+mj-lt"/>
            </a:endParaRPr>
          </a:p>
          <a:p>
            <a:r>
              <a:rPr lang="ru-RU" sz="2000" dirty="0">
                <a:latin typeface="+mj-lt"/>
              </a:rPr>
              <a:t>Сутки принято делить на четыре части: утро, день, вечер, ночь.</a:t>
            </a:r>
          </a:p>
        </p:txBody>
      </p:sp>
      <p:pic>
        <p:nvPicPr>
          <p:cNvPr id="11272" name="Picture 8" descr="http://900igr.net/datai/okruzhajuschij-mir/Mir-glazami-astronoma/0010-010-Smena-dnja-i-noc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01812"/>
            <a:ext cx="7143750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72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karinapavlova7.ucoz.ru/vremja_sut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"/>
            <a:ext cx="12192000" cy="642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4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karinapavlova7.ucoz.ru/vremja_suto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" t="1272" r="71680" b="51368"/>
          <a:stretch/>
        </p:blipFill>
        <p:spPr bwMode="auto">
          <a:xfrm>
            <a:off x="4397556" y="548519"/>
            <a:ext cx="3425678" cy="30928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karinapavlova7.ucoz.ru/vremja_suto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55" t="1697" r="1120" b="53279"/>
          <a:stretch/>
        </p:blipFill>
        <p:spPr bwMode="auto">
          <a:xfrm>
            <a:off x="7825515" y="2094928"/>
            <a:ext cx="3816025" cy="34460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karinapavlova7.ucoz.ru/vremja_suto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" t="54233" r="71530" b="1592"/>
          <a:stretch/>
        </p:blipFill>
        <p:spPr bwMode="auto">
          <a:xfrm>
            <a:off x="4317203" y="3641337"/>
            <a:ext cx="3586384" cy="30768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karinapavlova7.ucoz.ru/vremja_suto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75" t="52746" r="933" b="1593"/>
          <a:stretch/>
        </p:blipFill>
        <p:spPr bwMode="auto">
          <a:xfrm>
            <a:off x="368489" y="2231407"/>
            <a:ext cx="3797825" cy="31526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95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0.liveinternet.ru/images/attach/c/3/76/335/76335216_large_0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9" t="8192" r="4641" b="31619"/>
          <a:stretch/>
        </p:blipFill>
        <p:spPr bwMode="auto">
          <a:xfrm>
            <a:off x="2324100" y="673100"/>
            <a:ext cx="694690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80501" y="546100"/>
            <a:ext cx="173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+mj-lt"/>
              </a:rPr>
              <a:t>День</a:t>
            </a:r>
            <a:r>
              <a:rPr lang="ru-RU" sz="2000" dirty="0" smtClean="0">
                <a:latin typeface="+mj-lt"/>
              </a:rPr>
              <a:t> </a:t>
            </a:r>
            <a:endParaRPr lang="ru-RU" sz="20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74165" y="6273800"/>
            <a:ext cx="1399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+mj-lt"/>
              </a:rPr>
              <a:t>Вечер</a:t>
            </a:r>
            <a:endParaRPr lang="ru-RU" sz="32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9000" y="6273800"/>
            <a:ext cx="1314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+mj-lt"/>
              </a:rPr>
              <a:t>Ночь</a:t>
            </a:r>
            <a:r>
              <a:rPr lang="ru-RU" sz="2800" b="1" dirty="0" smtClean="0">
                <a:latin typeface="+mj-lt"/>
              </a:rPr>
              <a:t> </a:t>
            </a:r>
            <a:endParaRPr lang="ru-RU" sz="28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0000" y="6731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+mj-lt"/>
              </a:rPr>
              <a:t>Утро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0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lforchildren.ru/why/illustr/why52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625474"/>
            <a:ext cx="7169150" cy="587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501" y="977900"/>
            <a:ext cx="31622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ГОД -промежуток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времени,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приблизительно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равный периоду обращения Земли вокруг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Солнца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,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составляет 365,2564 средних солнечных суток</a:t>
            </a:r>
          </a:p>
        </p:txBody>
      </p:sp>
    </p:spTree>
    <p:extLst>
      <p:ext uri="{BB962C8B-B14F-4D97-AF65-F5344CB8AC3E}">
        <p14:creationId xmlns:p14="http://schemas.microsoft.com/office/powerpoint/2010/main" val="317361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Год делится на 4 сезона</a:t>
            </a:r>
            <a:endParaRPr lang="ru-RU" dirty="0"/>
          </a:p>
        </p:txBody>
      </p:sp>
      <p:pic>
        <p:nvPicPr>
          <p:cNvPr id="2050" name="Picture 2" descr="http://im5-tub-ru.yandex.net/i?id=99529853-34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16099"/>
            <a:ext cx="2816226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5-tub-ru.yandex.net/i?id=82929904-49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1816099"/>
            <a:ext cx="2962274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8-tub-ru.yandex.net/i?id=75530234-49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4" y="1816098"/>
            <a:ext cx="3276601" cy="297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0-tub-ru.yandex.net/i?id=238753923-29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675" y="1816097"/>
            <a:ext cx="2917824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4700" y="5257800"/>
            <a:ext cx="10955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/>
                </a:solidFill>
                <a:latin typeface="Arial Narrow" pitchFamily="34" charset="0"/>
              </a:rPr>
              <a:t>Зима </a:t>
            </a:r>
            <a:r>
              <a:rPr lang="ru-RU" sz="3200" b="1" dirty="0" smtClean="0">
                <a:latin typeface="Arial Narrow" pitchFamily="34" charset="0"/>
              </a:rPr>
              <a:t>                       </a:t>
            </a:r>
            <a:r>
              <a:rPr lang="ru-RU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Весна </a:t>
            </a:r>
            <a:r>
              <a:rPr lang="ru-RU" sz="3200" b="1" dirty="0" smtClean="0">
                <a:latin typeface="Arial Narrow" pitchFamily="34" charset="0"/>
              </a:rPr>
              <a:t>                     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Лето </a:t>
            </a:r>
            <a:r>
              <a:rPr lang="ru-RU" sz="3200" b="1" dirty="0" smtClean="0">
                <a:latin typeface="Arial Narrow" pitchFamily="34" charset="0"/>
              </a:rPr>
              <a:t>                        </a:t>
            </a:r>
            <a:r>
              <a:rPr lang="ru-RU" sz="3200" b="1" dirty="0" smtClean="0">
                <a:solidFill>
                  <a:srgbClr val="FFC000"/>
                </a:solidFill>
                <a:latin typeface="Arial Narrow" pitchFamily="34" charset="0"/>
              </a:rPr>
              <a:t>Осень</a:t>
            </a:r>
            <a:endParaRPr lang="ru-RU" sz="32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943100" y="5550187"/>
            <a:ext cx="172720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041900" y="5550187"/>
            <a:ext cx="180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7988300" y="5550187"/>
            <a:ext cx="1892300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563688" y="5842575"/>
            <a:ext cx="9105899" cy="0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24364" y="6044168"/>
            <a:ext cx="7451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j-lt"/>
              </a:rPr>
              <a:t>Все времена года сменяют друг друга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639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 каждом сезоне по 3 месяца</a:t>
            </a:r>
            <a:endParaRPr lang="ru-RU" dirty="0"/>
          </a:p>
        </p:txBody>
      </p:sp>
      <p:pic>
        <p:nvPicPr>
          <p:cNvPr id="3078" name="Picture 6" descr="http://www.kemyaesaadat.com/7/images/stories/noyryyyy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1714498"/>
            <a:ext cx="3098800" cy="259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attach.forum.ge/post-72-12544233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694258"/>
            <a:ext cx="3292475" cy="262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s017.radikal.ru/i412/1110/06/f0fc6cc52f5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200" y="1733142"/>
            <a:ext cx="32258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yahooeu.ru/uploads/posts/2011-09/1316023397_0_4e518_895ed2b0_or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499"/>
            <a:ext cx="2908300" cy="259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4673600"/>
            <a:ext cx="16305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Arial Narrow" pitchFamily="34" charset="0"/>
              </a:rPr>
              <a:t>Декабрь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Arial Narrow" pitchFamily="34" charset="0"/>
              </a:rPr>
              <a:t>Январь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Arial Narrow" pitchFamily="34" charset="0"/>
              </a:rPr>
              <a:t>Февраль 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3599" y="4673600"/>
            <a:ext cx="13965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Arial Narrow" pitchFamily="34" charset="0"/>
              </a:rPr>
              <a:t>Март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Arial Narrow" pitchFamily="34" charset="0"/>
              </a:rPr>
              <a:t>Апрель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Arial Narrow" pitchFamily="34" charset="0"/>
              </a:rPr>
              <a:t>Май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62699" y="4673600"/>
            <a:ext cx="12939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Arial Narrow" pitchFamily="34" charset="0"/>
              </a:rPr>
              <a:t>Июнь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Arial Narrow" pitchFamily="34" charset="0"/>
              </a:rPr>
              <a:t>Июль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Arial Narrow" pitchFamily="34" charset="0"/>
              </a:rPr>
              <a:t>Август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18700" y="4673600"/>
            <a:ext cx="16626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Arial Narrow" pitchFamily="34" charset="0"/>
              </a:rPr>
              <a:t>Сентябрь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Arial Narrow" pitchFamily="34" charset="0"/>
              </a:rPr>
              <a:t>Октябрь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Arial Narrow" pitchFamily="34" charset="0"/>
              </a:rPr>
              <a:t>Декабрь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7287" y="6324600"/>
            <a:ext cx="754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Narrow" pitchFamily="34" charset="0"/>
              </a:rPr>
              <a:t>Всего 12 месяцев</a:t>
            </a:r>
            <a:endParaRPr lang="ru-RU" sz="2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85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dirty="0"/>
              <a:t>В России год начинается со второго месяца зимы – с Января, а заканчивается год Декабрем. </a:t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http://god2014.com/wp-content/uploads/2013/06/calenda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1" y="1689100"/>
            <a:ext cx="9563100" cy="516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015999"/>
          </a:xfrm>
        </p:spPr>
        <p:txBody>
          <a:bodyPr>
            <a:normAutofit/>
          </a:bodyPr>
          <a:lstStyle/>
          <a:p>
            <a:pPr algn="ctr" defTabSz="914400">
              <a:lnSpc>
                <a:spcPct val="80000"/>
              </a:lnSpc>
              <a:spcBef>
                <a:spcPts val="1"/>
              </a:spcBef>
              <a:buNone/>
            </a:pPr>
            <a:r>
              <a:rPr lang="ru-RU" sz="5400" b="0" i="0" baseline="0" dirty="0" smtClean="0">
                <a:solidFill>
                  <a:schemeClr val="tx1"/>
                </a:solidFill>
                <a:latin typeface="Constantia"/>
                <a:ea typeface="+mj-ea"/>
                <a:cs typeface="+mj-cs"/>
              </a:rPr>
              <a:t>"Зима"</a:t>
            </a:r>
            <a:endParaRPr lang="ru-RU" sz="5400" b="0" i="0" baseline="0" dirty="0">
              <a:solidFill>
                <a:schemeClr val="tx1"/>
              </a:solidFill>
              <a:latin typeface="Constantia"/>
              <a:ea typeface="+mj-ea"/>
              <a:cs typeface="+mj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54040" y="2184400"/>
            <a:ext cx="5760720" cy="1710267"/>
          </a:xfrm>
        </p:spPr>
        <p:txBody>
          <a:bodyPr anchor="ctr">
            <a:normAutofit/>
          </a:bodyPr>
          <a:lstStyle/>
          <a:p>
            <a:pPr marL="0" indent="0" algn="ctr" defTabSz="914400">
              <a:spcBef>
                <a:spcPts val="1800"/>
              </a:spcBef>
              <a:buNone/>
            </a:pPr>
            <a:r>
              <a:rPr lang="ru-RU" sz="2800" b="1" i="0" dirty="0" smtClean="0">
                <a:solidFill>
                  <a:schemeClr val="tx1"/>
                </a:solidFill>
                <a:latin typeface="Arial Narrow" pitchFamily="34" charset="0"/>
              </a:rPr>
              <a:t>12 – декабрь</a:t>
            </a:r>
          </a:p>
          <a:p>
            <a:pPr marL="0" indent="0" algn="ctr" defTabSz="914400">
              <a:spcBef>
                <a:spcPts val="1800"/>
              </a:spcBef>
              <a:buNone/>
            </a:pPr>
            <a:r>
              <a:rPr lang="ru-RU" sz="2800" b="1" dirty="0" smtClean="0">
                <a:latin typeface="Arial Narrow" pitchFamily="34" charset="0"/>
              </a:rPr>
              <a:t>1 – январь </a:t>
            </a:r>
          </a:p>
          <a:p>
            <a:pPr marL="0" indent="0" algn="ctr" defTabSz="914400">
              <a:spcBef>
                <a:spcPts val="1800"/>
              </a:spcBef>
              <a:buNone/>
            </a:pPr>
            <a:r>
              <a:rPr lang="ru-RU" sz="2800" b="1" i="0" dirty="0" smtClean="0">
                <a:solidFill>
                  <a:schemeClr val="tx1"/>
                </a:solidFill>
                <a:latin typeface="Arial Narrow" pitchFamily="34" charset="0"/>
              </a:rPr>
              <a:t>2 - февраль</a:t>
            </a:r>
            <a:endParaRPr lang="ru-RU" sz="2800" b="1" i="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45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kemyaesaadat.com/7/images/stories/noyryyyy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65800" y="939800"/>
            <a:ext cx="5905500" cy="3302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+mj-lt"/>
                <a:ea typeface="SimSun" pitchFamily="2" charset="-122"/>
              </a:rPr>
              <a:t>«Весна»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 Narrow" pitchFamily="34" charset="0"/>
                <a:ea typeface="SimSun" pitchFamily="2" charset="-122"/>
              </a:rPr>
              <a:t>3 – март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 Narrow" pitchFamily="34" charset="0"/>
                <a:ea typeface="SimSun" pitchFamily="2" charset="-122"/>
              </a:rPr>
              <a:t>4 апрель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 Narrow" pitchFamily="34" charset="0"/>
                <a:ea typeface="SimSun" pitchFamily="2" charset="-122"/>
              </a:rPr>
              <a:t>5 - май</a:t>
            </a:r>
            <a:endParaRPr lang="ru-RU" sz="2400" b="1" dirty="0">
              <a:solidFill>
                <a:schemeClr val="tx1"/>
              </a:solidFill>
              <a:latin typeface="Arial Narrow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126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041399"/>
          </a:xfrm>
        </p:spPr>
        <p:txBody>
          <a:bodyPr>
            <a:normAutofit/>
          </a:bodyPr>
          <a:lstStyle/>
          <a:p>
            <a:pPr algn="ctr" defTabSz="914400">
              <a:lnSpc>
                <a:spcPct val="80000"/>
              </a:lnSpc>
              <a:spcBef>
                <a:spcPts val="1"/>
              </a:spcBef>
              <a:buNone/>
            </a:pPr>
            <a:r>
              <a:rPr lang="ru-RU" sz="5400" b="0" i="0" baseline="0" dirty="0" smtClean="0">
                <a:solidFill>
                  <a:schemeClr val="tx1"/>
                </a:solidFill>
                <a:latin typeface="Constantia"/>
                <a:ea typeface="+mj-ea"/>
                <a:cs typeface="+mj-cs"/>
              </a:rPr>
              <a:t>лето</a:t>
            </a:r>
            <a:endParaRPr lang="ru-RU" sz="5400" b="0" i="0" baseline="0" dirty="0">
              <a:solidFill>
                <a:schemeClr val="tx1"/>
              </a:solidFill>
              <a:latin typeface="Constantia"/>
              <a:ea typeface="+mj-ea"/>
              <a:cs typeface="+mj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54040" y="2057400"/>
            <a:ext cx="5760720" cy="1837267"/>
          </a:xfrm>
        </p:spPr>
        <p:txBody>
          <a:bodyPr>
            <a:normAutofit/>
          </a:bodyPr>
          <a:lstStyle/>
          <a:p>
            <a:pPr marL="0" indent="0" algn="ctr" defTabSz="914400">
              <a:spcBef>
                <a:spcPts val="1800"/>
              </a:spcBef>
              <a:buNone/>
            </a:pPr>
            <a:r>
              <a:rPr lang="ru-RU" sz="2400" b="1" i="0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6 – июнь</a:t>
            </a:r>
          </a:p>
          <a:p>
            <a:pPr marL="0" indent="0" algn="ctr" defTabSz="914400">
              <a:spcBef>
                <a:spcPts val="1800"/>
              </a:spcBef>
              <a:buNone/>
            </a:pPr>
            <a:r>
              <a:rPr lang="ru-RU" sz="2400" b="1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7 – июль</a:t>
            </a:r>
          </a:p>
          <a:p>
            <a:pPr marL="0" indent="0" algn="ctr" defTabSz="914400">
              <a:spcBef>
                <a:spcPts val="1800"/>
              </a:spcBef>
              <a:buNone/>
            </a:pPr>
            <a:r>
              <a:rPr lang="ru-RU" sz="2400" b="1" i="0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8 - август</a:t>
            </a:r>
            <a:endParaRPr lang="ru-RU" sz="2400" b="1" i="0" dirty="0">
              <a:solidFill>
                <a:schemeClr val="tx1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26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787399"/>
          </a:xfrm>
        </p:spPr>
        <p:txBody>
          <a:bodyPr>
            <a:normAutofit/>
          </a:bodyPr>
          <a:lstStyle/>
          <a:p>
            <a:pPr algn="ctr" defTabSz="914400">
              <a:lnSpc>
                <a:spcPct val="80000"/>
              </a:lnSpc>
              <a:spcBef>
                <a:spcPts val="1"/>
              </a:spcBef>
              <a:buNone/>
            </a:pPr>
            <a:r>
              <a:rPr lang="ru-RU" sz="5400" b="0" i="0" baseline="0" dirty="0" smtClean="0">
                <a:solidFill>
                  <a:schemeClr val="tx1"/>
                </a:solidFill>
                <a:latin typeface="Constantia"/>
                <a:ea typeface="+mj-ea"/>
                <a:cs typeface="+mj-cs"/>
              </a:rPr>
              <a:t>"Осень"</a:t>
            </a:r>
            <a:endParaRPr lang="ru-RU" sz="5400" b="0" i="0" baseline="0" dirty="0">
              <a:solidFill>
                <a:schemeClr val="tx1"/>
              </a:solidFill>
              <a:latin typeface="Constantia"/>
              <a:ea typeface="+mj-ea"/>
              <a:cs typeface="+mj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54040" y="1828800"/>
            <a:ext cx="5760720" cy="2065867"/>
          </a:xfrm>
        </p:spPr>
        <p:txBody>
          <a:bodyPr>
            <a:normAutofit/>
          </a:bodyPr>
          <a:lstStyle/>
          <a:p>
            <a:pPr marL="0" indent="0" algn="ctr" defTabSz="914400">
              <a:spcBef>
                <a:spcPts val="1800"/>
              </a:spcBef>
              <a:buNone/>
            </a:pPr>
            <a:r>
              <a:rPr lang="ru-RU" sz="2400" b="1" i="0" dirty="0" smtClean="0">
                <a:solidFill>
                  <a:schemeClr val="tx1"/>
                </a:solidFill>
                <a:latin typeface="Calibri"/>
              </a:rPr>
              <a:t>9 – сентябрь</a:t>
            </a:r>
          </a:p>
          <a:p>
            <a:pPr marL="0" indent="0" algn="ctr" defTabSz="914400">
              <a:spcBef>
                <a:spcPts val="1800"/>
              </a:spcBef>
              <a:buNone/>
            </a:pPr>
            <a:r>
              <a:rPr lang="ru-RU" sz="2400" b="1" dirty="0" smtClean="0">
                <a:latin typeface="Calibri"/>
              </a:rPr>
              <a:t>10 – октябрь</a:t>
            </a:r>
          </a:p>
          <a:p>
            <a:pPr marL="0" indent="0" algn="ctr" defTabSz="914400">
              <a:spcBef>
                <a:spcPts val="1800"/>
              </a:spcBef>
              <a:buNone/>
            </a:pPr>
            <a:r>
              <a:rPr lang="ru-RU" sz="2400" b="1" i="0" dirty="0" smtClean="0">
                <a:solidFill>
                  <a:schemeClr val="tx1"/>
                </a:solidFill>
                <a:latin typeface="Calibri"/>
              </a:rPr>
              <a:t>11 - ноябрь</a:t>
            </a:r>
            <a:endParaRPr lang="ru-RU" sz="2400" b="1" i="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632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104001541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ourSeasons_16x9_TP104001540" id="{F905817E-0C26-4527-B132-06F12AB95976}" vid="{25E166E1-7407-4320-8DFC-C03D6D10909B}"/>
    </a:ext>
  </a:extLst>
</a:theme>
</file>

<file path=ppt/theme/theme2.xml><?xml version="1.0" encoding="utf-8"?>
<a:theme xmlns:a="http://schemas.openxmlformats.org/drawingml/2006/main" name="Office Them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9689255-6153-4B24-96A6-7B6AE302EC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TS104001541</Template>
  <TotalTime>0</TotalTime>
  <Words>312</Words>
  <Application>Microsoft Office PowerPoint</Application>
  <PresentationFormat>Произвольный</PresentationFormat>
  <Paragraphs>66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TS104001541</vt:lpstr>
      <vt:lpstr>Что такое год?</vt:lpstr>
      <vt:lpstr>Презентация PowerPoint</vt:lpstr>
      <vt:lpstr>Год делится на 4 сезона</vt:lpstr>
      <vt:lpstr>В каждом сезоне по 3 месяца</vt:lpstr>
      <vt:lpstr>В России год начинается со второго месяца зимы – с Января, а заканчивается год Декабрем.  </vt:lpstr>
      <vt:lpstr>"Зима"</vt:lpstr>
      <vt:lpstr>Презентация PowerPoint</vt:lpstr>
      <vt:lpstr>лето</vt:lpstr>
      <vt:lpstr>"Осень"</vt:lpstr>
      <vt:lpstr>В каждом месяце разное количество дней.  Зима.</vt:lpstr>
      <vt:lpstr>За зимой приходит весна, когда тает снег и природа пробуждается от долгого сна. Весенние месяцы</vt:lpstr>
      <vt:lpstr>Солнышко греет жарче, кругом все зелено, так на смену  весне приходит лето. Летние месяцы </vt:lpstr>
      <vt:lpstr>Вот птицы потянулись на юг, листва стала опадать с деревьев, значит пришла осень. Осенние месяцы -  </vt:lpstr>
      <vt:lpstr>В каждом месяце по 4 недели (+ 2-3 дня).</vt:lpstr>
      <vt:lpstr>В каждой неделе 7 дней (суток) </vt:lpstr>
      <vt:lpstr>Когда мы говорим о днях, мы подразумеваем –сутки.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2013-10-23T14:04:28Z</dcterms:created>
  <dcterms:modified xsi:type="dcterms:W3CDTF">2013-11-11T07:44:41Z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TC040015419991</vt:lpwstr>
  </property>
</Properties>
</file>